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png" ContentType="image/png"/>
  <Default Extension="xml" ContentType="application/xml"/>
  <Override PartName="/ppt/slides/slide3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Masters/slideMaster0.xml" ContentType="application/vnd.openxmlformats-officedocument.presentationml.slideMaster+xml"/>
  <Override PartName="/ppt/slides/slide2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0.xml" ContentType="application/vnd.openxmlformats-officedocument.presentationml.slide+xml"/>
  <Override PartName="/ppt/slideLayouts/slideLayout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master0.xml" ContentType="application/vnd.openxmlformats-officedocument.presentationml.slideLayout+xml"/>
  <Override PartName="/ppt/slides/slide5.xml" ContentType="application/vnd.openxmlformats-officedocument.presentationml.slide+xml"/>
  <Override PartName="/ppt/theme/theme0.xml" ContentType="application/vnd.openxmlformats-officedocument.theme+xml"/>
  <Override PartName="/ppt/slideLayouts/slideLayout4.xml" ContentType="application/vnd.openxmlformats-officedocument.presentationml.slideLayou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sldMasterIdLst>
    <p:sldMasterId r:id="rId2" id="2147483648"/>
  </p:sldMasterIdLst>
  <p:sldIdLst>
    <p:sldId r:id="rIds256" id="256"/>
    <p:sldId r:id="rIds262" id="262"/>
    <p:sldId r:id="rIds257" id="257"/>
    <p:sldId r:id="rIds258" id="258"/>
    <p:sldId r:id="rIds259" id="259"/>
    <p:sldId r:id="rIds260" id="260"/>
    <p:sldId r:id="rIds261" id="261"/>
  </p:sldIdLst>
  <p:sldSz cx="9144000" cy="6858000" type="screen4x3"/>
  <p:notesSz cx="6858000" cy="9144000"/>
  <p:defaultTextStyle>
    <a:lvl1pPr indent="0" algn="l" fontAlgn="base" marL="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  <a:ea charset="0" typeface="Arial"/>
      </a:defRPr>
    </a:lvl1pPr>
    <a:lvl2pPr indent="0" algn="l" fontAlgn="base" marL="4572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  <a:ea charset="0" typeface="Arial"/>
      </a:defRPr>
    </a:lvl2pPr>
    <a:lvl3pPr indent="0" algn="l" fontAlgn="base" marL="9144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  <a:ea charset="0" typeface="Arial"/>
      </a:defRPr>
    </a:lvl3pPr>
    <a:lvl4pPr indent="0" algn="l" fontAlgn="base" marL="13716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  <a:ea charset="0" typeface="Arial"/>
      </a:defRPr>
    </a:lvl4pPr>
    <a:lvl5pPr indent="0" algn="l" fontAlgn="base" marL="1828800" eaLnBrk="0" hangingPunct="false" rtl="false">
      <a:lnSpc>
        <a:spcPct val="100000"/>
      </a:lnSpc>
      <a:spcBef>
        <a:spcPct val="0"/>
      </a:spcBef>
      <a:spcAft>
        <a:spcPct val="0"/>
      </a:spcAft>
      <a:buNone/>
      <a:defRPr sz="1800">
        <a:solidFill>
          <a:schemeClr val="tx1"/>
        </a:solidFill>
        <a:latin charset="0" typeface="Arial"/>
        <a:ea charset="0" typeface="Arial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25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2" Type="http://schemas.openxmlformats.org/officeDocument/2006/relationships/slideMaster" Target="slideMasters/slideMaster0.xml" /><Relationship Id="rIds256" Type="http://schemas.openxmlformats.org/officeDocument/2006/relationships/slide" Target="slides/slide0.xml" /><Relationship Id="rIds262" Type="http://schemas.openxmlformats.org/officeDocument/2006/relationships/slide" Target="slides/slide1.xml" /><Relationship Id="rIds257" Type="http://schemas.openxmlformats.org/officeDocument/2006/relationships/slide" Target="slides/slide2.xml" /><Relationship Id="rIds258" Type="http://schemas.openxmlformats.org/officeDocument/2006/relationships/slide" Target="slides/slide3.xml" /><Relationship Id="rIds259" Type="http://schemas.openxmlformats.org/officeDocument/2006/relationships/slide" Target="slides/slide4.xml" /><Relationship Id="rIds260" Type="http://schemas.openxmlformats.org/officeDocument/2006/relationships/slide" Target="slides/slide5.xml" /><Relationship Id="rIds261" Type="http://schemas.openxmlformats.org/officeDocument/2006/relationships/slide" Target="slides/slide6.xml" /><Relationship Id="rIdp9" Type="http://schemas.openxmlformats.org/officeDocument/2006/relationships/presProps" Target="presProps.xml" /><Relationship Id="rIdp10" Type="http://schemas.openxmlformats.org/officeDocument/2006/relationships/tableStyles" Target="tableStyles.xml" /><Relationship Id="rIdp11" Type="http://schemas.openxmlformats.org/officeDocument/2006/relationships/viewProps" Target="viewProps.xml" /><Relationship Id="rIdt13" Type="http://schemas.openxmlformats.org/officeDocument/2006/relationships/theme" Target="theme/theme0.xml" /></Relationships>
</file>

<file path=ppt/slideLayouts/_rels/slideLayout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0.xml" /></Relationships>
</file>

<file path=ppt/slideLayouts/_rels/slideLayoutmaster0.xml.rels><?xml version="1.0" encoding="UTF-8" standalone="yes" ?><Relationships xmlns="http://schemas.openxmlformats.org/package/2006/relationships"><Relationship Id="rId0" Type="http://schemas.openxmlformats.org/officeDocument/2006/relationships/slideMaster" Target="../slideMasters/slideMaster0.xml" /></Relationships>
</file>

<file path=ppt/slideLayouts/slideLayout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indent="0" algn="ctr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indent="0" algn="ctr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indent="0" algn="ctr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indent="0" algn="ctr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indent="0" algn="ctr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indent="0" algn="ctr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indent="0" algn="ctr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indent="0" algn="ctr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indent="0" algn="ctr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874312397"/>
      </p:ext>
    </p:extLst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560958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idx="1" orient="vert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45430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398986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315188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sz="2400" b="1"/>
            </a:lvl1pPr>
            <a:lvl2pPr indent="0" marL="457200">
              <a:buNone/>
              <a:defRPr sz="2000" b="1"/>
            </a:lvl2pPr>
            <a:lvl3pPr indent="0" marL="914400">
              <a:buNone/>
              <a:defRPr sz="1800" b="1"/>
            </a:lvl3pPr>
            <a:lvl4pPr indent="0" marL="1371600">
              <a:buNone/>
              <a:defRPr sz="1600" b="1"/>
            </a:lvl4pPr>
            <a:lvl5pPr indent="0" marL="1828800">
              <a:buNone/>
              <a:defRPr sz="1600" b="1"/>
            </a:lvl5pPr>
            <a:lvl6pPr indent="0" marL="2286000">
              <a:buNone/>
              <a:defRPr sz="1600" b="1"/>
            </a:lvl6pPr>
            <a:lvl7pPr indent="0" marL="2743200">
              <a:buNone/>
              <a:defRPr sz="1600" b="1"/>
            </a:lvl7pPr>
            <a:lvl8pPr indent="0" marL="3200400">
              <a:buNone/>
              <a:defRPr sz="1600" b="1"/>
            </a:lvl8pPr>
            <a:lvl9pPr indent="0" marL="365760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61714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10454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333527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84675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437663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idx="1" orient="vert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type="datetimeFigureOut" id="{032FC270-A41D-4253-8EDF-55E5B8520FA5}">
              <a:rPr lang="ru-RU" smtClean="0"/>
              <a:t>14.01.2013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type="slidenum" id="{4BA88733-6547-4EAD-A692-8E198EC52C46}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97527089"/>
      </p:ext>
    </p:extLst>
  </p:cSld>
  <p:clrMapOvr>
    <a:masterClrMapping/>
  </p:clrMapOvr>
</p:sldLayout>
</file>

<file path=ppt/slideLayouts/slideLayoutmaster0.xml><?xml version="1.0" encoding="utf-8"?>
<p:sldLayout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lvl="0"/>
            <a:r>
              <a:rPr lang="en-US" altLang="en-US" dirty="0"/>
              <a:t>Образец заголовка</a:t>
            </a:r>
          </a:p>
        </p:txBody>
      </p:sp>
      <p:sp>
        <p:nvSpPr>
          <p:cNvPr id="1027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Образец текста</a:t>
            </a:r>
          </a:p>
          <a:p>
            <a:pPr lvl="1"/>
            <a:r>
              <a:rPr lang="en-US" altLang="en-US" dirty="0"/>
              <a:t>Второй уровень</a:t>
            </a:r>
          </a:p>
          <a:p>
            <a:pPr lvl="2"/>
            <a:r>
              <a:rPr lang="en-US" altLang="en-US" dirty="0"/>
              <a:t>Третий уровень</a:t>
            </a:r>
          </a:p>
          <a:p>
            <a:pPr lvl="3"/>
            <a:r>
              <a:rPr lang="en-US" altLang="en-US" dirty="0"/>
              <a:t>Четвертый уровень</a:t>
            </a:r>
          </a:p>
          <a:p>
            <a:pPr lvl="4"/>
            <a:r>
              <a:rPr lang="en-US" altLang="en-US" dirty="0"/>
              <a:t>Пятый уровень</a:t>
            </a:r>
          </a:p>
        </p:txBody>
      </p:sp>
      <p:sp>
        <p:nvSpPr>
          <p:cNvPr id="1028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/>
            <a:endParaRPr lang="en-US" altLang="en-US" sz="1400" dirty="0"/>
          </a:p>
        </p:txBody>
      </p:sp>
      <p:sp>
        <p:nvSpPr>
          <p:cNvPr id="1029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/>
            <a:endParaRPr lang="en-US" altLang="en-US" sz="1400" dirty="0"/>
          </a:p>
        </p:txBody>
      </p:sp>
      <p:sp>
        <p:nvSpPr>
          <p:cNvPr id="1030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r"/>
            <a:fld type="slidenum" id="{12FF1C42-D199-2030-1000-587298610EC3}">
              <a:rPr lang="en-US" altLang="en-US" sz="1400" dirty="0"/>
              <a:t>0</a:t>
            </a:fld>
          </a:p>
        </p:txBody>
      </p:sp>
    </p:spTree>
  </p:cSld>
</p:sldLayout>
</file>

<file path=ppt/slideMasters/_rels/slideMaster0.xml.rels><?xml version="1.0" encoding="UTF-8" standalone="yes" ?><Relationships xmlns="http://schemas.openxmlformats.org/package/2006/relationships"><Relationship Id="rId1" Type="http://schemas.openxmlformats.org/officeDocument/2006/relationships/theme" Target="../theme/theme0.xml" /><Relationship Id="rId2" Type="http://schemas.openxmlformats.org/officeDocument/2006/relationships/slideLayout" Target="../slideLayouts/slideLayout0.xml" /><Relationship Id="rId3" Type="http://schemas.openxmlformats.org/officeDocument/2006/relationships/slideLayout" Target="../slideLayouts/slideLayout1.xml" /><Relationship Id="rId4" Type="http://schemas.openxmlformats.org/officeDocument/2006/relationships/slideLayout" Target="../slideLayouts/slideLayout2.xml" /><Relationship Id="rId5" Type="http://schemas.openxmlformats.org/officeDocument/2006/relationships/slideLayout" Target="../slideLayouts/slideLayout3.xml" /><Relationship Id="rId6" Type="http://schemas.openxmlformats.org/officeDocument/2006/relationships/slideLayout" Target="../slideLayouts/slideLayout4.xml" /><Relationship Id="rId7" Type="http://schemas.openxmlformats.org/officeDocument/2006/relationships/slideLayout" Target="../slideLayouts/slideLayout5.xml" /><Relationship Id="rId8" Type="http://schemas.openxmlformats.org/officeDocument/2006/relationships/slideLayout" Target="../slideLayouts/slideLayout6.xml" /><Relationship Id="rId9" Type="http://schemas.openxmlformats.org/officeDocument/2006/relationships/slideLayout" Target="../slideLayouts/slideLayout7.xml" /><Relationship Id="rId10" Type="http://schemas.openxmlformats.org/officeDocument/2006/relationships/slideLayout" Target="../slideLayouts/slideLayout8.xml" /><Relationship Id="rId11" Type="http://schemas.openxmlformats.org/officeDocument/2006/relationships/slideLayout" Target="../slideLayouts/slideLayout9.xml" /><Relationship Id="rId12" Type="http://schemas.openxmlformats.org/officeDocument/2006/relationships/slideLayout" Target="../slideLayouts/slideLayout10.xml" /><Relationship Id="rId13" Type="http://schemas.openxmlformats.org/officeDocument/2006/relationships/slideLayout" Target="../slideLayouts/slideLayoutmaster0.xml" /></Relationships>
</file>

<file path=ppt/slideMasters/slideMaster0.xml><?xml version="1.0" encoding="utf-8"?>
<p:sldMaster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bg>
      <p:bgPr>
        <a:solidFill>
          <a:srgbClr val="ffffff"/>
        </a:solidFill>
      </p:bgPr>
    </p:bg>
    <p:spTree>
      <p:nvGrpSpPr>
        <p:cNvPr id="1024" name=""/>
        <p:cNvGrpSpPr>
          <a:grpSpLocks/>
        </p:cNvGrpSpPr>
        <p:nvPr/>
      </p:nvGrpSpPr>
      <p:grpSpPr>
        <a:xfrm/>
      </p:grpSpPr>
      <p:sp>
        <p:nvSpPr>
          <p:cNvPr id="1026" name=""/>
          <p:cNvSpPr>
            <a:spLocks noGrp="1" noChangeAspect="0"/>
          </p:cNvSpPr>
          <p:nvPr>
            <p:ph type="title" sz="full" idx="0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anchor="ctr"/>
          <a:lstStyle/>
          <a:p>
            <a:pPr lvl="0"/>
            <a:r>
              <a:rPr lang="en-US" altLang="en-US" dirty="0"/>
              <a:t>Образец заголовка</a:t>
            </a:r>
          </a:p>
        </p:txBody>
      </p:sp>
      <p:sp>
        <p:nvSpPr>
          <p:cNvPr id="1027" name=""/>
          <p:cNvSpPr>
            <a:spLocks noGrp="1" noChangeAspect="0"/>
          </p:cNvSpPr>
          <p:nvPr>
            <p:ph type="body" sz="ful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lvl="0"/>
            <a:r>
              <a:rPr lang="en-US" altLang="en-US" dirty="0"/>
              <a:t>Образец текста</a:t>
            </a:r>
          </a:p>
          <a:p>
            <a:pPr lvl="1"/>
            <a:r>
              <a:rPr lang="en-US" altLang="en-US" dirty="0"/>
              <a:t>Второй уровень</a:t>
            </a:r>
          </a:p>
          <a:p>
            <a:pPr lvl="2"/>
            <a:r>
              <a:rPr lang="en-US" altLang="en-US" dirty="0"/>
              <a:t>Третий уровень</a:t>
            </a:r>
          </a:p>
          <a:p>
            <a:pPr lvl="3"/>
            <a:r>
              <a:rPr lang="en-US" altLang="en-US" dirty="0"/>
              <a:t>Четвертый уровень</a:t>
            </a:r>
          </a:p>
          <a:p>
            <a:pPr lvl="4"/>
            <a:r>
              <a:rPr lang="en-US" altLang="en-US" dirty="0"/>
              <a:t>Пятый уровень</a:t>
            </a:r>
          </a:p>
        </p:txBody>
      </p:sp>
      <p:sp>
        <p:nvSpPr>
          <p:cNvPr id="1028" name=""/>
          <p:cNvSpPr>
            <a:spLocks noGrp="1" noChangeAspect="0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/>
            <a:endParaRPr lang="en-US" altLang="en-US" sz="1400" dirty="0"/>
          </a:p>
        </p:txBody>
      </p:sp>
      <p:sp>
        <p:nvSpPr>
          <p:cNvPr id="1029" name=""/>
          <p:cNvSpPr>
            <a:spLocks noGrp="1" noChangeAspect="0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ctr"/>
            <a:endParaRPr lang="en-US" altLang="en-US" sz="1400" dirty="0"/>
          </a:p>
        </p:txBody>
      </p:sp>
      <p:sp>
        <p:nvSpPr>
          <p:cNvPr id="1030" name=""/>
          <p:cNvSpPr>
            <a:spLocks noGrp="1" noChangeAspect="0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/>
          <a:p>
            <a:pPr algn="r"/>
            <a:fld type="slidenum" id="{12FF1C42-D199-2030-1000-587298610EC3}">
              <a:rPr lang="en-US" altLang="en-US" sz="1400" dirty="0"/>
              <a:t>0</a:t>
            </a:fld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9100" r:id="rId2"/>
    <p:sldLayoutId id="2147489101" r:id="rId3"/>
    <p:sldLayoutId id="2147489102" r:id="rId4"/>
    <p:sldLayoutId id="2147489103" r:id="rId5"/>
    <p:sldLayoutId id="2147489104" r:id="rId6"/>
    <p:sldLayoutId id="2147489105" r:id="rId7"/>
    <p:sldLayoutId id="2147489106" r:id="rId8"/>
    <p:sldLayoutId id="2147489107" r:id="rId9"/>
    <p:sldLayoutId id="2147489108" r:id="rId10"/>
    <p:sldLayoutId id="2147489109" r:id="rId11"/>
    <p:sldLayoutId id="2147489110" r:id="rId12"/>
    <p:sldLayoutId id="2147489111" r:id="rId13"/>
  </p:sldLayoutIdLst>
  <p:txStyles>
    <p:titleStyle>
      <a:lvl1pPr indent="0" algn="ctr" fontAlgn="base" marL="0" eaLnBrk="0" hangingPunct="false" rtl="false">
        <a:lnSpc>
          <a:spcPct val="100000"/>
        </a:lnSpc>
        <a:spcBef>
          <a:spcPct val="0"/>
        </a:spcBef>
        <a:spcAft>
          <a:spcPct val="0"/>
        </a:spcAft>
        <a:buNone/>
        <a:defRPr sz="4400">
          <a:solidFill>
            <a:srgbClr val="000000"/>
          </a:solidFill>
          <a:latin charset="0" typeface="Arial"/>
          <a:ea charset="0" typeface="Arial"/>
        </a:defRPr>
      </a:lvl1pPr>
    </p:titleStyle>
    <p:bodyStyle>
      <a:lvl1pPr indent="-342900" algn="l" fontAlgn="base" marL="34290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charset="0" typeface="Arial"/>
          <a:ea charset="0" typeface="Arial"/>
        </a:defRPr>
      </a:lvl1pPr>
      <a:lvl2pPr indent="-285750" algn="l" fontAlgn="base" marL="74295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charset="0" typeface="Arial"/>
          <a:ea charset="0" typeface="Arial"/>
        </a:defRPr>
      </a:lvl2pPr>
      <a:lvl3pPr indent="-228600" algn="l" fontAlgn="base" marL="114300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charset="0" typeface="Arial"/>
          <a:ea charset="0" typeface="Arial"/>
        </a:defRPr>
      </a:lvl3pPr>
      <a:lvl4pPr indent="-228600" algn="l" fontAlgn="base" marL="160020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charset="0" typeface="Arial"/>
          <a:ea charset="0" typeface="Arial"/>
        </a:defRPr>
      </a:lvl4pPr>
      <a:lvl5pPr indent="-228600" algn="l" fontAlgn="base" marL="2057400" eaLnBrk="0" hangingPunct="false" rtl="false">
        <a:lnSpc>
          <a:spcPct val="100000"/>
        </a:lnSpc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charset="0" typeface="Arial"/>
          <a:ea charset="0" typeface="Arial"/>
        </a:defRPr>
      </a:lvl5pPr>
    </p:bodyStyle>
    <p:otherStyle>
      <a:lvl1pPr indent="0" algn="l" fontAlgn="base" marL="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  <a:ea charset="0" typeface="Arial"/>
        </a:defRPr>
      </a:lvl1pPr>
      <a:lvl2pPr indent="0" algn="l" fontAlgn="base" marL="4572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  <a:ea charset="0" typeface="Arial"/>
        </a:defRPr>
      </a:lvl2pPr>
      <a:lvl3pPr indent="0" algn="l" fontAlgn="base" marL="9144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  <a:ea charset="0" typeface="Arial"/>
        </a:defRPr>
      </a:lvl3pPr>
      <a:lvl4pPr indent="0" algn="l" fontAlgn="base" marL="13716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  <a:ea charset="0" typeface="Arial"/>
        </a:defRPr>
      </a:lvl4pPr>
      <a:lvl5pPr indent="0" algn="l" fontAlgn="base" marL="1828800" eaLnBrk="1" hangingPunct="true" rtl="false">
        <a:lnSpc>
          <a:spcPct val="100000"/>
        </a:lnSpc>
        <a:spcBef>
          <a:spcPct val="0"/>
        </a:spcBef>
        <a:spcAft>
          <a:spcPct val="0"/>
        </a:spcAft>
        <a:buNone/>
        <a:defRPr sz="1800">
          <a:solidFill>
            <a:srgbClr val="000000"/>
          </a:solidFill>
          <a:latin charset="0" typeface="Arial"/>
          <a:ea charset="0" typeface="Arial"/>
        </a:defRPr>
      </a:lvl5pPr>
    </p:otherStyle>
  </p:txStyles>
</p:sldMaster>
</file>

<file path=ppt/slides/_rels/slide0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" Type="http://schemas.openxmlformats.org/officeDocument/2006/relationships/image" Target="../media/picture1.jpeg" /></Relationships>
</file>

<file path=ppt/slides/_rels/slide1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" Type="http://schemas.openxmlformats.org/officeDocument/2006/relationships/image" Target="../media/picture1.jpeg" /><Relationship Id="rID2" Type="http://schemas.openxmlformats.org/officeDocument/2006/relationships/image" Target="../media/picture2.png" /><Relationship Id="rID3" Type="http://schemas.openxmlformats.org/officeDocument/2006/relationships/image" Target="../media/picture3.jpeg" /></Relationships>
</file>

<file path=ppt/slides/_rels/slide2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" Type="http://schemas.openxmlformats.org/officeDocument/2006/relationships/image" Target="../media/picture1.jpeg" /><Relationship Id="rID2" Type="http://schemas.openxmlformats.org/officeDocument/2006/relationships/image" Target="../media/picture2.png" /><Relationship Id="rID4" Type="http://schemas.openxmlformats.org/officeDocument/2006/relationships/image" Target="../media/picture4.jpeg" /></Relationships>
</file>

<file path=ppt/slides/_rels/slide3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5" Type="http://schemas.openxmlformats.org/officeDocument/2006/relationships/image" Target="../media/picture5.jpeg" /><Relationship Id="rID1" Type="http://schemas.openxmlformats.org/officeDocument/2006/relationships/image" Target="../media/picture1.jpeg" /><Relationship Id="rID2" Type="http://schemas.openxmlformats.org/officeDocument/2006/relationships/image" Target="../media/picture2.png" /></Relationships>
</file>

<file path=ppt/slides/_rels/slide4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6" Type="http://schemas.openxmlformats.org/officeDocument/2006/relationships/image" Target="../media/picture6.jpeg" /><Relationship Id="rID7" Type="http://schemas.openxmlformats.org/officeDocument/2006/relationships/image" Target="../media/picture7.jpeg" /><Relationship Id="rID8" Type="http://schemas.openxmlformats.org/officeDocument/2006/relationships/image" Target="../media/picture8.jpeg" /><Relationship Id="rID9" Type="http://schemas.openxmlformats.org/officeDocument/2006/relationships/image" Target="../media/picture9.jpeg" /><Relationship Id="rID10" Type="http://schemas.openxmlformats.org/officeDocument/2006/relationships/image" Target="../media/picture10.png" /><Relationship Id="rID11" Type="http://schemas.openxmlformats.org/officeDocument/2006/relationships/image" Target="../media/picture11.jpeg" /><Relationship Id="rID12" Type="http://schemas.openxmlformats.org/officeDocument/2006/relationships/image" Target="../media/picture12.png" /><Relationship Id="rID13" Type="http://schemas.openxmlformats.org/officeDocument/2006/relationships/image" Target="../media/picture13.png" /><Relationship Id="rID14" Type="http://schemas.openxmlformats.org/officeDocument/2006/relationships/image" Target="../media/picture14.png" /><Relationship Id="rID1" Type="http://schemas.openxmlformats.org/officeDocument/2006/relationships/image" Target="../media/picture1.jpeg" /><Relationship Id="rID2" Type="http://schemas.openxmlformats.org/officeDocument/2006/relationships/image" Target="../media/picture2.png" /></Relationships>
</file>

<file path=ppt/slides/_rels/slide5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" Type="http://schemas.openxmlformats.org/officeDocument/2006/relationships/image" Target="../media/picture1.jpeg" /><Relationship Id="rID2" Type="http://schemas.openxmlformats.org/officeDocument/2006/relationships/image" Target="../media/picture2.png" /><Relationship Id="rID15" Type="http://schemas.openxmlformats.org/officeDocument/2006/relationships/image" Target="../media/picture15.jpeg" /></Relationships>
</file>

<file path=ppt/slides/_rels/slide6.xml.rels><?xml version="1.0" encoding="UTF-8" standalone="yes" ?><Relationships xmlns="http://schemas.openxmlformats.org/package/2006/relationships"><Relationship Id="rId0" Type="http://schemas.openxmlformats.org/officeDocument/2006/relationships/slideLayout" Target="../slideLayouts/slideLayoutmaster0.xml" /><Relationship Id="rID1" Type="http://schemas.openxmlformats.org/officeDocument/2006/relationships/image" Target="../media/picture1.jpeg" /><Relationship Id="rID2" Type="http://schemas.openxmlformats.org/officeDocument/2006/relationships/image" Target="../media/picture2.png" /><Relationship Id="rID16" Type="http://schemas.openxmlformats.org/officeDocument/2006/relationships/image" Target="../media/picture16.png" /></Relationships>
</file>

<file path=ppt/slides/slide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p:cSld>
    <p:spTree>
      <p:nvGrpSpPr>
        <p:cNvPr id="2048" name=""/>
        <p:cNvGrpSpPr>
          <a:grpSpLocks/>
        </p:cNvGrpSpPr>
        <p:nvPr/>
      </p:nvGrpSpPr>
      <p:grpSpPr>
        <a:xfrm/>
      </p:grpSpPr>
      <p:sp>
        <p:nvSpPr>
          <p:cNvPr id="2050" name=""/>
          <p:cNvSpPr>
            <a:spLocks noGrp="1" noChangeAspect="0"/>
          </p:cNvSpPr>
          <p:nvPr>
            <p:ph type="title" sz="full" idx="4294967295"/>
          </p:nvPr>
        </p:nvSpPr>
        <p:spPr>
          <a:xfrm rot="0">
            <a:off x="3657600" y="2741613"/>
            <a:ext cx="4572000" cy="1292225"/>
          </a:xfrm>
          <a:ln/>
        </p:spPr>
        <p:txBody>
          <a:bodyPr wrap="square" lIns="91440" rIns="91440" tIns="45720" bIns="45720" anchor="ctr"/>
          <a:lstStyle/>
          <a:p>
            <a:pPr/>
            <a:r>
              <a:rPr lang="en-US" altLang="en-US" dirty="0">
                <a:solidFill>
                  <a:srgbClr val="006699"/>
                </a:solidFill>
                <a:latin charset="0" typeface="Arial Black"/>
                <a:ea charset="-78" typeface="Adobe Arabic"/>
              </a:rPr>
              <a:t>Проект</a:t>
            </a:r>
            <a:r>
              <a:rPr lang="en-US" altLang="en-US" dirty="0">
                <a:solidFill>
                  <a:srgbClr val="006699"/>
                </a:solidFill>
                <a:latin charset="0" typeface="Arial Black"/>
                <a:ea charset="-78" typeface="Adobe Arabic"/>
              </a:rPr>
              <a:t/>
            </a:r>
            <a:br/>
            <a:r>
              <a:rPr lang="en-US" altLang="en-US" dirty="0">
                <a:solidFill>
                  <a:srgbClr val="006699"/>
                </a:solidFill>
                <a:latin charset="0" typeface="Arial Black"/>
                <a:ea charset="-78" typeface="Adobe Arabic"/>
              </a:rPr>
              <a:t>«</a:t>
            </a:r>
            <a:r>
              <a:rPr lang="en-US" altLang="en-US" dirty="0">
                <a:solidFill>
                  <a:srgbClr val="006699"/>
                </a:solidFill>
                <a:latin charset="0" typeface="Arial Black"/>
                <a:ea charset="-78" typeface="Adobe Arabic"/>
              </a:rPr>
              <a:t>YES!Money</a:t>
            </a:r>
            <a:r>
              <a:rPr lang="en-US" altLang="en-US" dirty="0">
                <a:solidFill>
                  <a:srgbClr val="006699"/>
                </a:solidFill>
                <a:latin charset="0" typeface="Arial Black"/>
                <a:ea charset="-78" typeface="Adobe Arabic"/>
              </a:rPr>
              <a:t>»</a:t>
            </a:r>
          </a:p>
        </p:txBody>
      </p:sp>
      <p:pic>
        <p:nvPicPr>
          <p:cNvPr id="2051" name=""/>
          <p:cNvPicPr>
            <a:picLocks noChangeAspect="1"/>
          </p:cNvPicPr>
          <p:nvPr/>
        </p:nvPicPr>
        <p:blipFill>
          <a:blip r:embed="rID1">
            <a:extLst/>
          </a:blip>
          <a:srcRect/>
          <a:stretch>
            <a:fillRect/>
          </a:stretch>
        </p:blipFill>
        <p:spPr>
          <a:xfrm>
            <a:off x="1066800" y="2438400"/>
            <a:ext cx="1949450" cy="1676400"/>
          </a:xfrm>
          <a:prstGeom prst="rect">
            <a:avLst/>
          </a:prstGeom>
          <a:noFill/>
          <a:ln>
            <a:noFill/>
          </a:ln>
        </p:spPr>
      </p:pic>
    </p:spTree>
  </p:cSld>
  <p:timing>
    <p:tnLst>
      <p:par>
        <p:cTn id="1" dur="indefinite" restart="never" nodeType="tmRoot"/>
      </p:par>
    </p:tnLst>
  </p:timing>
</p:sld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3072" name=""/>
        <p:cNvGrpSpPr>
          <a:grpSpLocks/>
        </p:cNvGrpSpPr>
        <p:nvPr/>
      </p:nvGrpSpPr>
      <p:grpSpPr>
        <a:xfrm/>
      </p:grpSpPr>
      <p:pic>
        <p:nvPicPr>
          <p:cNvPr id="3074" name=""/>
          <p:cNvPicPr>
            <a:picLocks noChangeAspect="1"/>
          </p:cNvPicPr>
          <p:nvPr/>
        </p:nvPicPr>
        <p:blipFill>
          <a:blip r:embed="rID1">
            <a:extLst/>
          </a:blip>
          <a:srcRect/>
          <a:stretch>
            <a:fillRect/>
          </a:stretch>
        </p:blipFill>
        <p:spPr>
          <a:xfrm>
            <a:off x="457200" y="176213"/>
            <a:ext cx="1676400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5" name="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438400" y="390525"/>
            <a:ext cx="6477000" cy="738188"/>
          </a:xfrm>
          <a:prstGeom prst="rect">
            <a:avLst/>
          </a:prstGeom>
          <a:noFill/>
          <a:ln>
            <a:noFill/>
          </a:ln>
        </p:spPr>
      </p:pic>
      <p:sp>
        <p:nvSpPr>
          <p:cNvPr id="3076" name=""/>
          <p:cNvSpPr>
            <a:spLocks noChangeAspect="0"/>
          </p:cNvSpPr>
          <p:nvPr/>
        </p:nvSpPr>
        <p:spPr>
          <a:xfrm>
            <a:off x="2792818" y="1458798"/>
            <a:ext cx="6103938" cy="4825404"/>
          </a:xfrm>
          <a:prstGeom prst="rect">
            <a:avLst/>
          </a:prstGeom>
          <a:noFill/>
          <a:ln>
            <a:noFill/>
          </a:ln>
          <a:effectLst/>
        </p:spPr>
        <p:txBody>
          <a:bodyPr tIns="0" bIns="0" anchor="ctr"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>YES!Money – это платформа межличностного</a:t>
            </a:r>
          </a:p>
          <a:p>
            <a:pPr indent="0" marL="0">
              <a:spcBef>
                <a:spcPct val="0"/>
              </a:spcBef>
              <a:buNone/>
            </a:pPr>
            <a:r>
              <a:rPr lang="en-US" altLang="en-US" sz="2200" dirty="0"/>
              <a:t> (р2р) кредитования</a:t>
            </a:r>
          </a:p>
          <a:p>
            <a:pPr>
              <a:spcBef>
                <a:spcPct val="0"/>
              </a:spcBef>
              <a:buFont charset="2" typeface="Wingdings"/>
              <a:buChar char="Ø"/>
            </a:pP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>Предлагает новые способы финан</a:t>
            </a:r>
            <a:r>
              <a:rPr lang="en-US" altLang="en-US" sz="2200" dirty="0"/>
              <a:t>сового и делового взаимодействия между пользователями (индивидуальная проверка кредитоспособности, залог цифровых ценностей...)</a:t>
            </a:r>
          </a:p>
          <a:p>
            <a:pPr>
              <a:spcBef>
                <a:spcPct val="0"/>
              </a:spcBef>
              <a:buFont charset="2" typeface="Wingdings"/>
              <a:buChar char="Ø"/>
            </a:pP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>Взаимодействие, основанное на "деловой репутации"</a:t>
            </a:r>
          </a:p>
          <a:p>
            <a:pPr>
              <a:spcBef>
                <a:spcPct val="0"/>
              </a:spcBef>
              <a:buFont charset="2" typeface="Wingdings"/>
              <a:buChar char="Ø"/>
            </a:pP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>Совмещение р</a:t>
            </a:r>
            <a:r>
              <a:rPr lang="en-US" altLang="en-US" sz="2200" dirty="0"/>
              <a:t>eer-to-</a:t>
            </a:r>
            <a:r>
              <a:rPr lang="en-US" altLang="en-US" sz="2200" dirty="0"/>
              <a:t>р</a:t>
            </a:r>
            <a:r>
              <a:rPr lang="en-US" altLang="en-US" sz="2200" dirty="0"/>
              <a:t>eer</a:t>
            </a:r>
            <a:r>
              <a:rPr lang="en-US" altLang="en-US" sz="2200" dirty="0"/>
              <a:t> и крауд-технологий в рамках одной сделки</a:t>
            </a:r>
          </a:p>
        </p:txBody>
      </p:sp>
      <p:sp>
        <p:nvSpPr>
          <p:cNvPr id="3077" name=""/>
          <p:cNvSpPr txBox="1">
            <a:spLocks noChangeAspect="0"/>
          </p:cNvSpPr>
          <p:nvPr/>
        </p:nvSpPr>
        <p:spPr>
          <a:xfrm>
            <a:off x="2438400" y="528638"/>
            <a:ext cx="64770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charset="0" typeface="Arial Black"/>
              </a:rPr>
              <a:t>О проекте</a:t>
            </a:r>
          </a:p>
        </p:txBody>
      </p:sp>
      <p:pic>
        <p:nvPicPr>
          <p:cNvPr id="3078" name=""/>
          <p:cNvPicPr>
            <a:picLocks noChangeAspect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>
          <a:xfrm>
            <a:off x="30163" y="2470150"/>
            <a:ext cx="2801937" cy="2101850"/>
          </a:xfrm>
          <a:prstGeom prst="rect">
            <a:avLst/>
          </a:prstGeom>
          <a:noFill/>
          <a:ln>
            <a:noFill/>
          </a:ln>
        </p:spPr>
      </p:pic>
    </p:spTree>
  </p:cSld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4096" name=""/>
        <p:cNvGrpSpPr>
          <a:grpSpLocks/>
        </p:cNvGrpSpPr>
        <p:nvPr/>
      </p:nvGrpSpPr>
      <p:grpSpPr>
        <a:xfrm/>
      </p:grpSpPr>
      <p:pic>
        <p:nvPicPr>
          <p:cNvPr id="4098" name=""/>
          <p:cNvPicPr>
            <a:picLocks noChangeAspect="1"/>
          </p:cNvPicPr>
          <p:nvPr/>
        </p:nvPicPr>
        <p:blipFill>
          <a:blip r:embed="rID1">
            <a:extLst/>
          </a:blip>
          <a:srcRect/>
          <a:stretch>
            <a:fillRect/>
          </a:stretch>
        </p:blipFill>
        <p:spPr>
          <a:xfrm>
            <a:off x="457200" y="176213"/>
            <a:ext cx="1676400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9" name="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438400" y="390525"/>
            <a:ext cx="6477000" cy="738188"/>
          </a:xfrm>
          <a:prstGeom prst="rect">
            <a:avLst/>
          </a:prstGeom>
          <a:noFill/>
          <a:ln>
            <a:noFill/>
          </a:ln>
        </p:spPr>
      </p:pic>
      <p:sp>
        <p:nvSpPr>
          <p:cNvPr id="4100" name=""/>
          <p:cNvSpPr>
            <a:spLocks noChangeAspect="0"/>
          </p:cNvSpPr>
          <p:nvPr/>
        </p:nvSpPr>
        <p:spPr>
          <a:xfrm>
            <a:off x="2688855" y="810705"/>
            <a:ext cx="6408737" cy="5937322"/>
          </a:xfrm>
          <a:prstGeom prst="rect">
            <a:avLst/>
          </a:prstGeom>
          <a:noFill/>
          <a:ln>
            <a:noFill/>
          </a:ln>
          <a:effectLst/>
        </p:spPr>
        <p:txBody>
          <a:bodyPr tIns="0" bIns="0" anchor="ctr"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 indent="0" marL="0">
              <a:spcBef>
                <a:spcPct val="0"/>
              </a:spcBef>
              <a:buNone/>
            </a:pPr>
            <a:r>
              <a:rPr lang="en-US" altLang="en-US" sz="2200" dirty="0"/>
              <a:t/>
            </a:r>
            <a:endParaRPr/>
          </a:p>
          <a:p>
            <a:pPr>
              <a:spcBef>
                <a:spcPct val="0"/>
              </a:spcBef>
              <a:buFont charset="2" typeface="Wingdings"/>
              <a:buChar char="Ø"/>
            </a:pP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>Невозможность получения для некоторых групп людей</a:t>
            </a:r>
            <a:r>
              <a:rPr lang="en-US" altLang="en-US" sz="2200" dirty="0"/>
              <a:t> финансовых услуг ( геймеры, резиденты других стран...)</a:t>
            </a:r>
          </a:p>
          <a:p>
            <a:pPr>
              <a:spcBef>
                <a:spcPct val="0"/>
              </a:spcBef>
              <a:buFont charset="2" typeface="Wingdings"/>
              <a:buChar char="Ø"/>
            </a:pP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>Ограничения существующих систем по способам и видам взаиморассчетов</a:t>
            </a: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/>
            </a:r>
            <a:endParaRPr/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> Доступ инвесторов на развивающиеся рынки</a:t>
            </a:r>
            <a:endParaRPr/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/>
            </a:r>
            <a:endParaRPr/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>Исключительно онлайн идентификация</a:t>
            </a: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/>
            </a:r>
            <a:endParaRPr/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/>
              <a:t>Пользователь свободен в выборе платежной системы, в том числе не традиционных финансовых носителей  (игровые деньги, мечи...)</a:t>
            </a:r>
            <a:endParaRPr/>
          </a:p>
        </p:txBody>
      </p:sp>
      <p:sp>
        <p:nvSpPr>
          <p:cNvPr id="4101" name=""/>
          <p:cNvSpPr txBox="1">
            <a:spLocks noChangeAspect="0"/>
          </p:cNvSpPr>
          <p:nvPr/>
        </p:nvSpPr>
        <p:spPr>
          <a:xfrm>
            <a:off x="2438400" y="498475"/>
            <a:ext cx="64770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charset="0" typeface="Arial Black"/>
              </a:rPr>
              <a:t>Конкурентные преимущества</a:t>
            </a:r>
          </a:p>
        </p:txBody>
      </p:sp>
      <p:pic>
        <p:nvPicPr>
          <p:cNvPr id="4102" name=""/>
          <p:cNvPicPr>
            <a:picLocks noChangeAspect="1"/>
          </p:cNvPicPr>
          <p:nvPr/>
        </p:nvPicPr>
        <p:blipFill>
          <a:blip r:embed="rID4">
            <a:extLst/>
          </a:blip>
          <a:srcRect/>
          <a:stretch>
            <a:fillRect/>
          </a:stretch>
        </p:blipFill>
        <p:spPr>
          <a:xfrm>
            <a:off x="219075" y="2524125"/>
            <a:ext cx="2533650" cy="1809750"/>
          </a:xfrm>
          <a:prstGeom prst="rect">
            <a:avLst/>
          </a:prstGeom>
          <a:noFill/>
          <a:ln>
            <a:noFill/>
          </a:ln>
        </p:spPr>
      </p:pic>
    </p:spTree>
  </p:cSld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5120" name=""/>
        <p:cNvGrpSpPr>
          <a:grpSpLocks/>
        </p:cNvGrpSpPr>
        <p:nvPr/>
      </p:nvGrpSpPr>
      <p:grpSpPr>
        <a:xfrm/>
      </p:grpSpPr>
      <p:sp>
        <p:nvSpPr>
          <p:cNvPr id="5122" name=""/>
          <p:cNvSpPr>
            <a:spLocks noChangeAspect="0"/>
          </p:cNvSpPr>
          <p:nvPr/>
        </p:nvSpPr>
        <p:spPr>
          <a:xfrm>
            <a:off x="3048000" y="1497013"/>
            <a:ext cx="5943600" cy="4655159"/>
          </a:xfrm>
          <a:prstGeom prst="rect">
            <a:avLst/>
          </a:prstGeom>
          <a:noFill/>
          <a:ln>
            <a:noFill/>
          </a:ln>
          <a:effectLst/>
        </p:spPr>
        <p:txBody>
          <a:bodyPr tIns="0" bIns="0" anchor="ctr"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>
                <a:solidFill>
                  <a:srgbClr val="000000"/>
                </a:solidFill>
              </a:rPr>
              <a:t>Объединяет несвязанные р2р-рынки</a:t>
            </a:r>
          </a:p>
          <a:p>
            <a:pPr>
              <a:spcBef>
                <a:spcPct val="0"/>
              </a:spcBef>
              <a:buFont charset="2" typeface="Wingdings"/>
              <a:buChar char="Ø"/>
            </a:pP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>
                <a:solidFill>
                  <a:srgbClr val="000000"/>
                </a:solidFill>
              </a:rPr>
              <a:t>Помогает преодолеть языковой барьер</a:t>
            </a:r>
          </a:p>
          <a:p>
            <a:pPr>
              <a:spcBef>
                <a:spcPct val="0"/>
              </a:spcBef>
              <a:buFont charset="2" typeface="Wingdings"/>
              <a:buChar char="Ø"/>
            </a:pP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>
                <a:solidFill>
                  <a:srgbClr val="000000"/>
                </a:solidFill>
              </a:rPr>
              <a:t>Система репутации повышает доверие инвесторов и кредиторов</a:t>
            </a:r>
          </a:p>
          <a:p>
            <a:pPr>
              <a:spcBef>
                <a:spcPct val="0"/>
              </a:spcBef>
              <a:buFont charset="2" typeface="Wingdings"/>
              <a:buChar char="Ø"/>
            </a:pPr>
          </a:p>
          <a:p>
            <a:pPr>
              <a:spcBef>
                <a:spcPct val="0"/>
              </a:spcBef>
              <a:buFont charset="2" typeface="Wingdings"/>
              <a:buChar char="Ø"/>
            </a:pPr>
            <a:r>
              <a:rPr lang="en-US" altLang="en-US" sz="2200" dirty="0">
                <a:solidFill>
                  <a:srgbClr val="000000"/>
                </a:solidFill>
              </a:rPr>
              <a:t>Поиск проектов(заемщиков) для финансирования становится проще и удобнее</a:t>
            </a:r>
          </a:p>
        </p:txBody>
      </p:sp>
      <p:pic>
        <p:nvPicPr>
          <p:cNvPr id="5123" name=""/>
          <p:cNvPicPr>
            <a:picLocks noChangeAspect="1"/>
          </p:cNvPicPr>
          <p:nvPr/>
        </p:nvPicPr>
        <p:blipFill>
          <a:blip r:embed="rID5">
            <a:extLst/>
          </a:blip>
          <a:srcRect/>
          <a:stretch>
            <a:fillRect/>
          </a:stretch>
        </p:blipFill>
        <p:spPr>
          <a:xfrm>
            <a:off x="152400" y="2754313"/>
            <a:ext cx="2767013" cy="1758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4" name=""/>
          <p:cNvPicPr>
            <a:picLocks noChangeAspect="1"/>
          </p:cNvPicPr>
          <p:nvPr/>
        </p:nvPicPr>
        <p:blipFill>
          <a:blip r:embed="rID1">
            <a:extLst/>
          </a:blip>
          <a:srcRect/>
          <a:stretch>
            <a:fillRect/>
          </a:stretch>
        </p:blipFill>
        <p:spPr>
          <a:xfrm>
            <a:off x="457200" y="176213"/>
            <a:ext cx="1676400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5" name="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438400" y="390525"/>
            <a:ext cx="6477000" cy="738188"/>
          </a:xfrm>
          <a:prstGeom prst="rect">
            <a:avLst/>
          </a:prstGeom>
          <a:noFill/>
          <a:ln>
            <a:noFill/>
          </a:ln>
        </p:spPr>
      </p:pic>
      <p:sp>
        <p:nvSpPr>
          <p:cNvPr id="5126" name=""/>
          <p:cNvSpPr txBox="1">
            <a:spLocks noChangeAspect="0"/>
          </p:cNvSpPr>
          <p:nvPr/>
        </p:nvSpPr>
        <p:spPr>
          <a:xfrm>
            <a:off x="2438400" y="498475"/>
            <a:ext cx="64770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charset="0" typeface="Arial Black"/>
              </a:rPr>
              <a:t>Что делает </a:t>
            </a:r>
            <a:r>
              <a:rPr lang="en-US" altLang="en-US" sz="2800" dirty="0">
                <a:solidFill>
                  <a:srgbClr val="ffffff"/>
                </a:solidFill>
                <a:latin charset="0" typeface="Arial Black"/>
              </a:rPr>
              <a:t>YES!Money?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6144" name=""/>
        <p:cNvGrpSpPr>
          <a:grpSpLocks/>
        </p:cNvGrpSpPr>
        <p:nvPr/>
      </p:nvGrpSpPr>
      <p:grpSpPr>
        <a:xfrm/>
      </p:grpSpPr>
      <p:sp>
        <p:nvSpPr>
          <p:cNvPr id="6146" name=""/>
          <p:cNvSpPr>
            <a:spLocks noChangeAspect="0"/>
          </p:cNvSpPr>
          <p:nvPr/>
        </p:nvSpPr>
        <p:spPr>
          <a:xfrm>
            <a:off x="2971800" y="1647825"/>
            <a:ext cx="6172200" cy="4400550"/>
          </a:xfrm>
          <a:prstGeom prst="rect">
            <a:avLst/>
          </a:prstGeom>
          <a:noFill/>
          <a:ln>
            <a:noFill/>
          </a:ln>
          <a:effectLst/>
        </p:spPr>
        <p:txBody>
          <a:bodyPr tIns="0" bIns="0" anchor="ctr">
            <a:spAutoFit/>
          </a:bodyPr>
          <a:lstStyle/>
          <a:p>
            <a:pPr>
              <a:buFont charset="2" typeface="Wingdings"/>
              <a:buChar char="Ø"/>
            </a:pPr>
            <a:r>
              <a:rPr lang="en-US" altLang="en-US" sz="2200" dirty="0"/>
              <a:t>Семья, друзья и близкие </a:t>
            </a:r>
            <a:r>
              <a:rPr lang="en-US" altLang="en-US" sz="2200" dirty="0"/>
              <a:t>люди</a:t>
            </a:r>
          </a:p>
          <a:p>
            <a:pPr/>
          </a:p>
          <a:p>
            <a:pPr>
              <a:buFont charset="2" typeface="Wingdings"/>
              <a:buChar char="Ø"/>
            </a:pPr>
            <a:r>
              <a:rPr lang="en-US" altLang="en-US" sz="2200" dirty="0"/>
              <a:t>Кредитные организации</a:t>
            </a:r>
          </a:p>
          <a:p>
            <a:pPr/>
            <a:r>
              <a:rPr lang="en-US" altLang="en-US" sz="2200" dirty="0"/>
              <a:t>(банки, микрофинансовые организации</a:t>
            </a:r>
            <a:r>
              <a:rPr lang="en-US" altLang="en-US" sz="2200" dirty="0"/>
              <a:t>)</a:t>
            </a:r>
          </a:p>
          <a:p>
            <a:pPr/>
          </a:p>
          <a:p>
            <a:pPr>
              <a:buFont charset="2" typeface="Wingdings"/>
              <a:buChar char="Ø"/>
            </a:pPr>
            <a:r>
              <a:rPr lang="en-US" altLang="en-US" sz="2200" dirty="0"/>
              <a:t>Существующие р2р-площадки </a:t>
            </a:r>
          </a:p>
          <a:p>
            <a:pPr/>
            <a:r>
              <a:rPr lang="en-US" altLang="en-US" sz="2200" dirty="0"/>
              <a:t>(Вдолг.ру, Zopa, LendingClub</a:t>
            </a:r>
            <a:r>
              <a:rPr lang="en-US" altLang="en-US" sz="2200" dirty="0"/>
              <a:t>)</a:t>
            </a:r>
          </a:p>
        </p:txBody>
      </p:sp>
      <p:pic>
        <p:nvPicPr>
          <p:cNvPr id="6147" name=""/>
          <p:cNvPicPr>
            <a:picLocks noChangeAspect="1"/>
          </p:cNvPicPr>
          <p:nvPr/>
        </p:nvPicPr>
        <p:blipFill>
          <a:blip r:embed="rID6">
            <a:extLst/>
          </a:blip>
          <a:srcRect/>
          <a:stretch>
            <a:fillRect/>
          </a:stretch>
        </p:blipFill>
        <p:spPr>
          <a:xfrm>
            <a:off x="228600" y="2133600"/>
            <a:ext cx="1371600" cy="919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8" name=""/>
          <p:cNvPicPr>
            <a:picLocks noChangeAspect="1"/>
          </p:cNvPicPr>
          <p:nvPr/>
        </p:nvPicPr>
        <p:blipFill>
          <a:blip r:embed="rID7">
            <a:extLst/>
          </a:blip>
          <a:srcRect/>
          <a:stretch>
            <a:fillRect/>
          </a:stretch>
        </p:blipFill>
        <p:spPr>
          <a:xfrm>
            <a:off x="1711325" y="2133600"/>
            <a:ext cx="955675" cy="99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9" name=""/>
          <p:cNvPicPr>
            <a:picLocks noChangeAspect="1"/>
          </p:cNvPicPr>
          <p:nvPr/>
        </p:nvPicPr>
        <p:blipFill>
          <a:blip r:embed="rID8">
            <a:extLst/>
          </a:blip>
          <a:srcRect/>
          <a:stretch>
            <a:fillRect/>
          </a:stretch>
        </p:blipFill>
        <p:spPr>
          <a:xfrm>
            <a:off x="228600" y="3124200"/>
            <a:ext cx="1219200" cy="9477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0" name=""/>
          <p:cNvPicPr>
            <a:picLocks noChangeAspect="1"/>
          </p:cNvPicPr>
          <p:nvPr/>
        </p:nvPicPr>
        <p:blipFill>
          <a:blip r:embed="rID9">
            <a:extLst/>
          </a:blip>
          <a:srcRect/>
          <a:stretch>
            <a:fillRect/>
          </a:stretch>
        </p:blipFill>
        <p:spPr>
          <a:xfrm>
            <a:off x="1447800" y="3152775"/>
            <a:ext cx="1219200" cy="86518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1" name=""/>
          <p:cNvPicPr>
            <a:picLocks noChangeAspect="1"/>
          </p:cNvPicPr>
          <p:nvPr/>
        </p:nvPicPr>
        <p:blipFill>
          <a:blip r:embed="rID10">
            <a:extLst/>
          </a:blip>
          <a:srcRect/>
          <a:stretch>
            <a:fillRect/>
          </a:stretch>
        </p:blipFill>
        <p:spPr>
          <a:xfrm>
            <a:off x="228600" y="4114800"/>
            <a:ext cx="2438400" cy="450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2" name=""/>
          <p:cNvPicPr>
            <a:picLocks noChangeAspect="1"/>
          </p:cNvPicPr>
          <p:nvPr/>
        </p:nvPicPr>
        <p:blipFill>
          <a:blip r:embed="rID11">
            <a:extLst/>
          </a:blip>
          <a:srcRect/>
          <a:stretch>
            <a:fillRect/>
          </a:stretch>
        </p:blipFill>
        <p:spPr>
          <a:xfrm>
            <a:off x="457200" y="4506913"/>
            <a:ext cx="914400" cy="838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3" name=""/>
          <p:cNvPicPr>
            <a:picLocks noChangeAspect="1"/>
          </p:cNvPicPr>
          <p:nvPr/>
        </p:nvPicPr>
        <p:blipFill>
          <a:blip r:embed="rID12">
            <a:extLst/>
          </a:blip>
          <a:srcRect/>
          <a:stretch>
            <a:fillRect/>
          </a:stretch>
        </p:blipFill>
        <p:spPr>
          <a:xfrm>
            <a:off x="357188" y="5410200"/>
            <a:ext cx="2133600" cy="4143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4" name=""/>
          <p:cNvPicPr>
            <a:picLocks noChangeAspect="1"/>
          </p:cNvPicPr>
          <p:nvPr/>
        </p:nvPicPr>
        <p:blipFill>
          <a:blip r:embed="rID13">
            <a:extLst/>
          </a:blip>
          <a:srcRect/>
          <a:stretch>
            <a:fillRect/>
          </a:stretch>
        </p:blipFill>
        <p:spPr>
          <a:xfrm>
            <a:off x="1576388" y="4495800"/>
            <a:ext cx="914400" cy="874713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6" name=""/>
          <p:cNvPicPr>
            <a:picLocks noChangeAspect="1"/>
          </p:cNvPicPr>
          <p:nvPr/>
        </p:nvPicPr>
        <p:blipFill>
          <a:blip r:embed="rID1">
            <a:extLst/>
          </a:blip>
          <a:srcRect/>
          <a:stretch>
            <a:fillRect/>
          </a:stretch>
        </p:blipFill>
        <p:spPr>
          <a:xfrm>
            <a:off x="457200" y="176213"/>
            <a:ext cx="1676400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57" name="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438400" y="390525"/>
            <a:ext cx="6477000" cy="738188"/>
          </a:xfrm>
          <a:prstGeom prst="rect">
            <a:avLst/>
          </a:prstGeom>
          <a:noFill/>
          <a:ln>
            <a:noFill/>
          </a:ln>
        </p:spPr>
      </p:pic>
      <p:sp>
        <p:nvSpPr>
          <p:cNvPr id="6158" name=""/>
          <p:cNvSpPr txBox="1">
            <a:spLocks noChangeAspect="0"/>
          </p:cNvSpPr>
          <p:nvPr/>
        </p:nvSpPr>
        <p:spPr>
          <a:xfrm>
            <a:off x="2438400" y="498475"/>
            <a:ext cx="64770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charset="0" typeface="Arial Black"/>
              </a:rPr>
              <a:t>Конкуренты:</a:t>
            </a:r>
          </a:p>
        </p:txBody>
      </p:sp>
    </p:spTree>
  </p:cSld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7168" name=""/>
        <p:cNvGrpSpPr>
          <a:grpSpLocks/>
        </p:cNvGrpSpPr>
        <p:nvPr/>
      </p:nvGrpSpPr>
      <p:grpSpPr>
        <a:xfrm/>
      </p:grpSpPr>
      <p:sp>
        <p:nvSpPr>
          <p:cNvPr id="7170" name=""/>
          <p:cNvSpPr>
            <a:spLocks noChangeAspect="0"/>
          </p:cNvSpPr>
          <p:nvPr/>
        </p:nvSpPr>
        <p:spPr>
          <a:xfrm>
            <a:off x="3048000" y="2074863"/>
            <a:ext cx="5791200" cy="2708275"/>
          </a:xfrm>
          <a:prstGeom prst="rect">
            <a:avLst/>
          </a:prstGeom>
          <a:noFill/>
          <a:ln>
            <a:noFill/>
          </a:ln>
          <a:effectLst/>
        </p:spPr>
        <p:txBody>
          <a:bodyPr tIns="0" bIns="0" anchor="ctr">
            <a:spAutoFit/>
          </a:bodyPr>
          <a:lstStyle/>
          <a:p>
            <a:pPr>
              <a:buFont charset="2" typeface="Wingdings"/>
              <a:buChar char="Ø"/>
            </a:pPr>
            <a:r>
              <a:rPr lang="en-US" altLang="en-US" sz="2200" dirty="0"/>
              <a:t> Два действующих предпринимателя</a:t>
            </a:r>
          </a:p>
          <a:p>
            <a:pPr>
              <a:buFont charset="2" typeface="Wingdings"/>
              <a:buChar char="Ø"/>
            </a:pPr>
          </a:p>
          <a:p>
            <a:pPr>
              <a:buFont charset="2" typeface="Wingdings"/>
              <a:buChar char="Ø"/>
            </a:pPr>
            <a:r>
              <a:rPr lang="en-US" altLang="en-US" sz="2200" dirty="0"/>
              <a:t>Маркетолог</a:t>
            </a:r>
          </a:p>
          <a:p>
            <a:pPr>
              <a:buFont charset="2" typeface="Wingdings"/>
              <a:buChar char="Ø"/>
            </a:pPr>
          </a:p>
          <a:p>
            <a:pPr>
              <a:buFont charset="2" typeface="Wingdings"/>
              <a:buChar char="Ø"/>
            </a:pPr>
            <a:r>
              <a:rPr lang="en-US" altLang="en-US" sz="2200" dirty="0"/>
              <a:t>2 </a:t>
            </a:r>
            <a:r>
              <a:rPr lang="en-US" altLang="en-US" sz="2200" dirty="0"/>
              <a:t>IT-</a:t>
            </a:r>
            <a:r>
              <a:rPr lang="en-US" altLang="en-US" sz="2200" dirty="0"/>
              <a:t>разработчика</a:t>
            </a:r>
          </a:p>
          <a:p>
            <a:pPr>
              <a:buFont charset="2" typeface="Wingdings"/>
              <a:buChar char="Ø"/>
            </a:pPr>
          </a:p>
          <a:p>
            <a:pPr>
              <a:buFont charset="2" typeface="Wingdings"/>
              <a:buChar char="Ø"/>
            </a:pPr>
            <a:r>
              <a:rPr lang="en-US" altLang="en-US" sz="2200" dirty="0"/>
              <a:t> Ментор</a:t>
            </a:r>
          </a:p>
        </p:txBody>
      </p:sp>
      <p:pic>
        <p:nvPicPr>
          <p:cNvPr id="7171" name=""/>
          <p:cNvPicPr>
            <a:picLocks noChangeAspect="1"/>
          </p:cNvPicPr>
          <p:nvPr/>
        </p:nvPicPr>
        <p:blipFill>
          <a:blip r:embed="rID1">
            <a:extLst/>
          </a:blip>
          <a:srcRect/>
          <a:stretch>
            <a:fillRect/>
          </a:stretch>
        </p:blipFill>
        <p:spPr>
          <a:xfrm>
            <a:off x="457200" y="176213"/>
            <a:ext cx="1676400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72" name="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438400" y="390525"/>
            <a:ext cx="6477000" cy="738188"/>
          </a:xfrm>
          <a:prstGeom prst="rect">
            <a:avLst/>
          </a:prstGeom>
          <a:noFill/>
          <a:ln>
            <a:noFill/>
          </a:ln>
        </p:spPr>
      </p:pic>
      <p:sp>
        <p:nvSpPr>
          <p:cNvPr id="7173" name=""/>
          <p:cNvSpPr txBox="1">
            <a:spLocks noChangeAspect="0"/>
          </p:cNvSpPr>
          <p:nvPr/>
        </p:nvSpPr>
        <p:spPr>
          <a:xfrm>
            <a:off x="2438400" y="498475"/>
            <a:ext cx="6477000" cy="5238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2800" dirty="0">
                <a:solidFill>
                  <a:srgbClr val="ffffff"/>
                </a:solidFill>
                <a:latin charset="0" typeface="Arial Black"/>
              </a:rPr>
              <a:t>Команда </a:t>
            </a:r>
            <a:r>
              <a:rPr lang="en-US" altLang="en-US" sz="2800" dirty="0">
                <a:solidFill>
                  <a:srgbClr val="ffffff"/>
                </a:solidFill>
                <a:latin charset="0" typeface="Arial Black"/>
              </a:rPr>
              <a:t>YES!Money</a:t>
            </a:r>
          </a:p>
        </p:txBody>
      </p:sp>
      <p:pic>
        <p:nvPicPr>
          <p:cNvPr id="7174" name=""/>
          <p:cNvPicPr>
            <a:picLocks noChangeAspect="1"/>
          </p:cNvPicPr>
          <p:nvPr/>
        </p:nvPicPr>
        <p:blipFill>
          <a:blip r:embed="rID15">
            <a:extLst/>
          </a:blip>
          <a:srcRect/>
          <a:stretch>
            <a:fillRect/>
          </a:stretch>
        </p:blipFill>
        <p:spPr>
          <a:xfrm>
            <a:off x="228600" y="2667000"/>
            <a:ext cx="2540000" cy="1687513"/>
          </a:xfrm>
          <a:prstGeom prst="rect">
            <a:avLst/>
          </a:prstGeom>
          <a:noFill/>
          <a:ln>
            <a:noFill/>
          </a:ln>
        </p:spPr>
      </p:pic>
    </p:spTree>
  </p:cSld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8192" name=""/>
        <p:cNvGrpSpPr>
          <a:grpSpLocks/>
        </p:cNvGrpSpPr>
        <p:nvPr/>
      </p:nvGrpSpPr>
      <p:grpSpPr>
        <a:xfrm/>
      </p:grpSpPr>
      <p:sp>
        <p:nvSpPr>
          <p:cNvPr id="8194" name=""/>
          <p:cNvSpPr>
            <a:spLocks noChangeAspect="0"/>
          </p:cNvSpPr>
          <p:nvPr/>
        </p:nvSpPr>
        <p:spPr>
          <a:xfrm>
            <a:off x="3352800" y="3001963"/>
            <a:ext cx="5181600" cy="2058910"/>
          </a:xfrm>
          <a:prstGeom prst="rect">
            <a:avLst/>
          </a:prstGeom>
          <a:noFill/>
          <a:ln>
            <a:noFill/>
          </a:ln>
          <a:effectLst/>
        </p:spPr>
        <p:txBody>
          <a:bodyPr tIns="0" bIns="0" anchor="ctr"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Алекс Форк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8 915 722 23 77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alexey@yesmoney.me</a:t>
            </a:r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/>
            </a:r>
            <a:endParaRPr/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Михаил</a:t>
            </a:r>
            <a:endParaRPr/>
          </a:p>
          <a:p>
            <a:pPr>
              <a:spcBef>
                <a:spcPct val="0"/>
              </a:spcBef>
              <a:buNone/>
            </a:pPr>
            <a:r>
              <a:rPr lang="en-US" altLang="en-US" sz="2400" dirty="0"/>
              <a:t>8 926 577 11 67</a:t>
            </a:r>
            <a:endParaRPr/>
          </a:p>
        </p:txBody>
      </p:sp>
      <p:pic>
        <p:nvPicPr>
          <p:cNvPr id="8195" name=""/>
          <p:cNvPicPr>
            <a:picLocks noChangeAspect="1"/>
          </p:cNvPicPr>
          <p:nvPr/>
        </p:nvPicPr>
        <p:blipFill>
          <a:blip r:embed="rID1">
            <a:extLst/>
          </a:blip>
          <a:srcRect/>
          <a:stretch>
            <a:fillRect/>
          </a:stretch>
        </p:blipFill>
        <p:spPr>
          <a:xfrm>
            <a:off x="457200" y="176213"/>
            <a:ext cx="1676400" cy="144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96" name=""/>
          <p:cNvPicPr>
            <a:picLocks noChangeAspect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>
          <a:xfrm>
            <a:off x="2438400" y="390525"/>
            <a:ext cx="6477000" cy="738188"/>
          </a:xfrm>
          <a:prstGeom prst="rect">
            <a:avLst/>
          </a:prstGeom>
          <a:noFill/>
          <a:ln>
            <a:noFill/>
          </a:ln>
        </p:spPr>
      </p:pic>
      <p:sp>
        <p:nvSpPr>
          <p:cNvPr id="8197" name=""/>
          <p:cNvSpPr txBox="1">
            <a:spLocks noChangeAspect="0"/>
          </p:cNvSpPr>
          <p:nvPr/>
        </p:nvSpPr>
        <p:spPr>
          <a:xfrm>
            <a:off x="2438400" y="469900"/>
            <a:ext cx="6477000" cy="5794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 indent="-342900" algn="l" fontAlgn="base" marL="3429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00000"/>
                </a:solidFill>
                <a:latin charset="0" typeface="Arial"/>
                <a:ea charset="0" typeface="Arial"/>
              </a:defRPr>
            </a:lvl1pPr>
            <a:lvl2pPr indent="-285750" algn="l" fontAlgn="base" marL="74295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00000"/>
                </a:solidFill>
                <a:latin charset="0" typeface="Arial"/>
                <a:ea charset="0" typeface="Arial"/>
              </a:defRPr>
            </a:lvl2pPr>
            <a:lvl3pPr indent="-228600" algn="l" fontAlgn="base" marL="11430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0000"/>
                </a:solidFill>
                <a:latin charset="0" typeface="Arial"/>
                <a:ea charset="0" typeface="Arial"/>
              </a:defRPr>
            </a:lvl3pPr>
            <a:lvl4pPr indent="-228600" algn="l" fontAlgn="base" marL="16002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4pPr>
            <a:lvl5pPr indent="-228600" algn="l" fontAlgn="base" marL="2057400" eaLnBrk="0" hangingPunct="false" rtl="fal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charset="0" typeface="Arial"/>
                <a:ea charset="0" typeface="Arial"/>
              </a:defRPr>
            </a:lvl5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dirty="0">
                <a:solidFill>
                  <a:srgbClr val="ffffff"/>
                </a:solidFill>
                <a:latin charset="0" typeface="Arial Black"/>
              </a:rPr>
              <a:t>Контакты</a:t>
            </a:r>
          </a:p>
        </p:txBody>
      </p:sp>
      <p:pic>
        <p:nvPicPr>
          <p:cNvPr id="8198" name=""/>
          <p:cNvPicPr>
            <a:picLocks noChangeAspect="1"/>
          </p:cNvPicPr>
          <p:nvPr/>
        </p:nvPicPr>
        <p:blipFill>
          <a:blip r:embed="rID16">
            <a:extLst/>
          </a:blip>
          <a:srcRect/>
          <a:stretch>
            <a:fillRect/>
          </a:stretch>
        </p:blipFill>
        <p:spPr>
          <a:xfrm>
            <a:off x="533400" y="2603500"/>
            <a:ext cx="2239963" cy="1905000"/>
          </a:xfrm>
          <a:prstGeom prst="rect">
            <a:avLst/>
          </a:prstGeom>
          <a:noFill/>
          <a:ln>
            <a:noFill/>
          </a:ln>
        </p:spPr>
      </p:pic>
    </p:spTree>
  </p:cSld>
  <p:timing>
    <p:tnLst>
      <p:par>
        <p:cTn id="1" dur="indefinite" restart="never" nodeType="tmRoot"/>
      </p:par>
    </p:tnLst>
  </p:timing>
</p:sld>
</file>

<file path=ppt/theme/theme0.xml><?xml version="1.0" encoding="utf-8"?>
<a:theme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>
  <a:themeElements>
    <a:clrScheme name="">
      <a:dk1>
        <a:srgbClr val="ffffff"/>
      </a:dk1>
      <a:lt1>
        <a:srgbClr val="000000"/>
      </a:lt1>
      <a:dk2>
        <a:srgbClr val="808080"/>
      </a:dk2>
      <a:lt2>
        <a:srgbClr val="000000"/>
      </a:lt2>
      <a:accent1>
        <a:srgbClr val="bbe0e3"/>
      </a:accent1>
      <a:accent2>
        <a:srgbClr val="333399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  <a:font typeface="Sylfaen" script="Geor"/>
      </a:majorFont>
      <a:minorFont>
        <a:latin typeface="Calibri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  <a:font typeface="Sylfaen" script="Geo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50000"/>
                <a:satMod val="50000"/>
              </a:schemeClr>
            </a:gs>
            <a:gs pos="35000">
              <a:schemeClr val="phClr">
                <a:tint val="37000"/>
                <a:satMod val="37000"/>
              </a:schemeClr>
            </a:gs>
            <a:gs pos="100000">
              <a:schemeClr val="phClr">
                <a:tint val="15000"/>
                <a:satMod val="15000"/>
              </a:schemeClr>
            </a:gs>
          </a:gsLst>
          <a:lin ang="16200000" scaled="1"/>
        </a:gradFill>
      </a:fillStyleLst>
      <a:lnStyleLst>
        <a:ln w="9259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st="23000" dir="5400000" rotWithShape="0" blurRad="40000">
              <a:schemeClr val="phClr">
                <a:alpha val="38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  <a:effectStyle>
          <a:effectLst>
            <a:outerShdw dist="23000" dir="5400000" rotWithShape="0" blurRad="40000">
              <a:schemeClr val="phClr">
                <a:alpha val="35000"/>
              </a:scheme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  <a:gradFill rotWithShape="1">
          <a:gsLst>
            <a:gs pos="0">
              <a:schemeClr val="phClr"/>
            </a:gs>
            <a:gs pos="35000">
              <a:schemeClr val="phClr"/>
            </a:gs>
            <a:gs pos="100000">
              <a:schemeClr val="phClr"/>
            </a:gs>
          </a:gsLst>
        </a:gradFill>
      </a:bgFillStyleLst>
    </a:fmtScheme>
  </a:themeElements>
</a:theme>
</file>

<file path=docProps/core.xml><?xml version="1.0" encoding="utf-8"?>
<coreProperties xmlns="http://schemas.openxmlformats.org/package/2006/metadata/core-properties" xmlns:cp="http://schemas.openxmlformats.org/package/2006/metadata/core-properties" xmlns:dc="http://purl.org/dc/elements/1.1/" xmlns:dcterms="http://purl.org/dc/terms/" xmlns:xsi="http://www.w3.org/2001/XMLSchema-instance">
  <dcterms:created xsi:type="dcterms:W3CDTF">2014-06-28T09:24:42Z</dcterms:created>
  <dc:creator>Generated by Kingsoft Office</dc:creator>
</coreProperties>
</file>